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notesMasterIdLst>
    <p:notesMasterId r:id="rId77"/>
  </p:notesMasterIdLst>
  <p:sldIdLst>
    <p:sldId id="260" r:id="rId3"/>
    <p:sldId id="335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4" r:id="rId18"/>
    <p:sldId id="443" r:id="rId19"/>
    <p:sldId id="445" r:id="rId20"/>
    <p:sldId id="446" r:id="rId21"/>
    <p:sldId id="448" r:id="rId22"/>
    <p:sldId id="447" r:id="rId23"/>
    <p:sldId id="450" r:id="rId24"/>
    <p:sldId id="451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50" r:id="rId34"/>
    <p:sldId id="452" r:id="rId35"/>
    <p:sldId id="456" r:id="rId36"/>
    <p:sldId id="457" r:id="rId37"/>
    <p:sldId id="458" r:id="rId38"/>
    <p:sldId id="459" r:id="rId39"/>
    <p:sldId id="455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4" r:id="rId51"/>
    <p:sldId id="475" r:id="rId52"/>
    <p:sldId id="476" r:id="rId53"/>
    <p:sldId id="477" r:id="rId54"/>
    <p:sldId id="478" r:id="rId55"/>
    <p:sldId id="362" r:id="rId56"/>
    <p:sldId id="364" r:id="rId57"/>
    <p:sldId id="365" r:id="rId58"/>
    <p:sldId id="366" r:id="rId59"/>
    <p:sldId id="367" r:id="rId60"/>
    <p:sldId id="353" r:id="rId61"/>
    <p:sldId id="354" r:id="rId62"/>
    <p:sldId id="355" r:id="rId63"/>
    <p:sldId id="369" r:id="rId64"/>
    <p:sldId id="370" r:id="rId65"/>
    <p:sldId id="356" r:id="rId66"/>
    <p:sldId id="372" r:id="rId67"/>
    <p:sldId id="373" r:id="rId68"/>
    <p:sldId id="374" r:id="rId69"/>
    <p:sldId id="479" r:id="rId70"/>
    <p:sldId id="375" r:id="rId71"/>
    <p:sldId id="379" r:id="rId72"/>
    <p:sldId id="380" r:id="rId73"/>
    <p:sldId id="383" r:id="rId74"/>
    <p:sldId id="381" r:id="rId75"/>
    <p:sldId id="384" r:id="rId7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CEBA0-79B5-47E3-93BD-C3F94081C3FE}" type="datetimeFigureOut">
              <a:rPr lang="zh-TW" altLang="en-US" smtClean="0"/>
              <a:t>2019/2/18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9E35D-91DE-48EF-B14B-247A56608D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8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76AE0-3316-45D6-B2B7-EB2AFA35008A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3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57" r="8482" b="19290"/>
          <a:stretch/>
        </p:blipFill>
        <p:spPr>
          <a:xfrm>
            <a:off x="-11576" y="945861"/>
            <a:ext cx="12199717" cy="59295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04" b="20026"/>
          <a:stretch/>
        </p:blipFill>
        <p:spPr>
          <a:xfrm>
            <a:off x="-11575" y="277611"/>
            <a:ext cx="3163317" cy="659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7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11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8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17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21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110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786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24CA-6C5D-4BB6-B1C9-BC2F91C4A15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2199-D38A-4187-980E-8A869DBD2BA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23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12192000" cy="12367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11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3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42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50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43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51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425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38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8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335B7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>
                <a:solidFill>
                  <a:srgbClr val="335B74"/>
                </a:solidFill>
              </a:rPr>
              <a:pPr/>
              <a:t>‹#›</a:t>
            </a:fld>
            <a:endParaRPr lang="zh-TW" altLang="en-US">
              <a:solidFill>
                <a:srgbClr val="335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5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541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0681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5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05264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2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5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05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3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9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2019/2/18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2019/2/18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4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estimator/Exporter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"/>
          <p:cNvPicPr>
            <a:picLocks noChangeAspect="1"/>
          </p:cNvPicPr>
          <p:nvPr/>
        </p:nvPicPr>
        <p:blipFill>
          <a:blip r:embed="rId3" cstate="email">
            <a:lum brigh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0340"/>
          </a:xfrm>
          <a:prstGeom prst="rect">
            <a:avLst/>
          </a:prstGeom>
        </p:spPr>
      </p:pic>
      <p:sp>
        <p:nvSpPr>
          <p:cNvPr id="10" name="標題 10"/>
          <p:cNvSpPr txBox="1">
            <a:spLocks/>
          </p:cNvSpPr>
          <p:nvPr/>
        </p:nvSpPr>
        <p:spPr>
          <a:xfrm>
            <a:off x="-81335" y="5139618"/>
            <a:ext cx="10436514" cy="103312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anchor="b">
            <a:noAutofit/>
          </a:bodyPr>
          <a:lstStyle>
            <a:lvl1pPr marL="484632" algn="r" rtl="0" eaLnBrk="1" latinLnBrk="0" hangingPunct="1">
              <a:spcBef>
                <a:spcPct val="0"/>
              </a:spcBef>
              <a:buNone/>
              <a:defRPr lang="zh-TW" sz="45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en-US" sz="4800" b="1" dirty="0" smtClean="0">
                <a:ln w="6350">
                  <a:noFill/>
                </a:ln>
                <a:solidFill>
                  <a:prstClr val="whit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Tutorial</a:t>
            </a:r>
            <a:endParaRPr altLang="en-US" sz="4800" b="1" dirty="0">
              <a:ln w="6350">
                <a:noFill/>
              </a:ln>
              <a:solidFill>
                <a:prstClr val="white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271787" y="6285077"/>
            <a:ext cx="1920213" cy="461665"/>
            <a:chOff x="5436096" y="6062642"/>
            <a:chExt cx="2365976" cy="568838"/>
          </a:xfrm>
        </p:grpSpPr>
        <p:pic>
          <p:nvPicPr>
            <p:cNvPr id="12" name="Picture 7" descr="D:\WORK\88集團資料\智冠_圓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6093352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0152" y="6062642"/>
              <a:ext cx="1861920" cy="568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智冠科技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-81335" y="3953524"/>
            <a:ext cx="7282763" cy="1186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ln w="6350">
                  <a:noFill/>
                </a:ln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智冠科技 數位發展中心</a:t>
            </a:r>
            <a:endParaRPr lang="en-US" altLang="zh-TW" sz="5400" b="1" dirty="0">
              <a:ln w="6350">
                <a:noFill/>
              </a:ln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668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83294"/>
            <a:ext cx="8717280" cy="42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1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4" y="1829081"/>
            <a:ext cx="9772153" cy="42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65028"/>
            <a:ext cx="9906000" cy="43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79" y="1917773"/>
            <a:ext cx="9707217" cy="42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68556"/>
            <a:ext cx="9826487" cy="438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87827"/>
            <a:ext cx="9906000" cy="42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36751"/>
            <a:ext cx="9492532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3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98" y="2194560"/>
            <a:ext cx="8884736" cy="33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72" y="1855396"/>
            <a:ext cx="8332968" cy="4359839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502797" y="3108959"/>
            <a:ext cx="1868556" cy="588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Log loss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78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37091"/>
            <a:ext cx="9906000" cy="43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8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17" y="1784664"/>
            <a:ext cx="9170504" cy="43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18" y="1834415"/>
            <a:ext cx="9708544" cy="428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04945"/>
            <a:ext cx="9146220" cy="441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1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04789"/>
            <a:ext cx="9810584" cy="429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27" y="1840478"/>
            <a:ext cx="9525663" cy="44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46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27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21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54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79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3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44702"/>
            <a:ext cx="9906000" cy="43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9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1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9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72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27" y="1891581"/>
            <a:ext cx="9244054" cy="43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8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27" y="1891581"/>
            <a:ext cx="9244054" cy="43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106692"/>
            <a:ext cx="9090991" cy="37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04530"/>
            <a:ext cx="9810584" cy="441713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8491993" y="5160396"/>
            <a:ext cx="3275938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 is a Tensor</a:t>
            </a:r>
            <a:br>
              <a:rPr lang="en-US" altLang="zh-TW" dirty="0" smtClean="0"/>
            </a:br>
            <a:r>
              <a:rPr lang="en-US" altLang="zh-TW" dirty="0" smtClean="0"/>
              <a:t>run a Tensor to get the 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46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37" y="1796994"/>
            <a:ext cx="9127785" cy="443469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6750657" y="5255812"/>
            <a:ext cx="5375082" cy="975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Abilities to change the graph</a:t>
            </a:r>
            <a:br>
              <a:rPr lang="en-US" altLang="zh-TW" dirty="0" smtClean="0"/>
            </a:br>
            <a:r>
              <a:rPr lang="en-US" altLang="zh-TW" dirty="0" err="1" smtClean="0"/>
              <a:t>TensorFlow</a:t>
            </a:r>
            <a:r>
              <a:rPr lang="en-US" altLang="zh-TW" dirty="0" smtClean="0"/>
              <a:t> </a:t>
            </a:r>
            <a:r>
              <a:rPr lang="en-US" altLang="zh-TW" dirty="0"/>
              <a:t>can also process the graph to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add </a:t>
            </a:r>
            <a:r>
              <a:rPr lang="en-US" altLang="zh-TW" dirty="0"/>
              <a:t>quantization, </a:t>
            </a:r>
            <a:r>
              <a:rPr lang="en-US" altLang="zh-TW" dirty="0" smtClean="0"/>
              <a:t>debug </a:t>
            </a:r>
            <a:r>
              <a:rPr lang="en-US" altLang="zh-TW" dirty="0"/>
              <a:t>nodes, create </a:t>
            </a:r>
            <a:r>
              <a:rPr lang="en-US" altLang="zh-TW" dirty="0" smtClean="0"/>
              <a:t>summaries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940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26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68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50863"/>
            <a:ext cx="9906000" cy="429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8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69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01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96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30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9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77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0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16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66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4" y="1807098"/>
            <a:ext cx="8873657" cy="445654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474719" y="5096786"/>
            <a:ext cx="1240404" cy="373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100epoch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7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80096"/>
            <a:ext cx="9867576" cy="361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3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79" y="1838933"/>
            <a:ext cx="9787289" cy="44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44841"/>
            <a:ext cx="9386236" cy="447574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039852" y="4170948"/>
            <a:ext cx="4138864" cy="497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Estimator.train</a:t>
            </a:r>
            <a:r>
              <a:rPr lang="en-US" altLang="zh-TW" dirty="0" smtClean="0"/>
              <a:t>() generate a </a:t>
            </a:r>
            <a:r>
              <a:rPr lang="en-US" altLang="zh-TW" dirty="0" err="1" smtClean="0"/>
              <a:t>funcation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723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31654"/>
            <a:ext cx="9097617" cy="4286377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6424863" y="2406317"/>
            <a:ext cx="5534526" cy="794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How many layers are there in the </a:t>
            </a:r>
            <a:r>
              <a:rPr lang="en-US" altLang="zh-TW" dirty="0" err="1" smtClean="0"/>
              <a:t>DNNRegressor</a:t>
            </a:r>
            <a:r>
              <a:rPr lang="en-US" altLang="zh-TW" dirty="0" smtClean="0"/>
              <a:t>?</a:t>
            </a:r>
            <a:br>
              <a:rPr lang="en-US" altLang="zh-TW" dirty="0" smtClean="0"/>
            </a:br>
            <a:r>
              <a:rPr lang="en-US" altLang="zh-TW" dirty="0" smtClean="0"/>
              <a:t>How many layers and nodes do we need?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931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31654"/>
            <a:ext cx="9097617" cy="42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345932" y="4499811"/>
            <a:ext cx="1694046" cy="344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Import data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256673" y="5339794"/>
            <a:ext cx="2887578" cy="12753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 smtClean="0"/>
              <a:t>Feature engineering: LABEL</a:t>
            </a:r>
            <a:br>
              <a:rPr lang="en-US" altLang="zh-TW" sz="1600" dirty="0" smtClean="0"/>
            </a:br>
            <a:r>
              <a:rPr lang="en-US" altLang="zh-TW" sz="1600" dirty="0" err="1" smtClean="0"/>
              <a:t>batch_size</a:t>
            </a:r>
            <a:r>
              <a:rPr lang="en-US" altLang="zh-TW" sz="1600" dirty="0" smtClean="0"/>
              <a:t/>
            </a:r>
            <a:br>
              <a:rPr lang="en-US" altLang="zh-TW" sz="1600" dirty="0" smtClean="0"/>
            </a:br>
            <a:r>
              <a:rPr lang="en-US" altLang="zh-TW" sz="1600" dirty="0" smtClean="0"/>
              <a:t>epoch</a:t>
            </a:r>
            <a:br>
              <a:rPr lang="en-US" altLang="zh-TW" sz="1600" dirty="0" smtClean="0"/>
            </a:br>
            <a:r>
              <a:rPr lang="en-US" altLang="zh-TW" sz="1600" dirty="0" smtClean="0"/>
              <a:t>shuffle  1/0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21851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0" y="1624569"/>
            <a:ext cx="3188473" cy="333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Create Numeric  Columns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0" y="2472854"/>
            <a:ext cx="2441051" cy="30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Remove logs/ errors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0" y="3076796"/>
            <a:ext cx="2441051" cy="333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Epochs=10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1893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0960" y="1391478"/>
            <a:ext cx="3053301" cy="345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Evaluate model for RMSE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303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0" y="1721813"/>
            <a:ext cx="2528515" cy="30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Remove logs/ errors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0" y="2023963"/>
            <a:ext cx="2528515" cy="3408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DNN with 3 hidden layers</a:t>
            </a:r>
            <a:endParaRPr lang="zh-TW" altLang="en-US" sz="1600" dirty="0"/>
          </a:p>
        </p:txBody>
      </p:sp>
      <p:sp>
        <p:nvSpPr>
          <p:cNvPr id="8" name="圓角矩形 7"/>
          <p:cNvSpPr/>
          <p:nvPr/>
        </p:nvSpPr>
        <p:spPr>
          <a:xfrm>
            <a:off x="9732397" y="5557698"/>
            <a:ext cx="2377440" cy="1065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080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4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50666"/>
            <a:ext cx="9731071" cy="4351696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4802588" y="2301904"/>
            <a:ext cx="1971923" cy="373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Add new feature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55659" y="2329734"/>
            <a:ext cx="3124863" cy="318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Deal with memory problem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490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79" y="1887142"/>
            <a:ext cx="9142675" cy="41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9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4802588" y="2301904"/>
            <a:ext cx="1971923" cy="373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Add new feature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91" y="1799055"/>
            <a:ext cx="10082256" cy="4515583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0" y="5557962"/>
            <a:ext cx="2456952" cy="461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To read small </a:t>
            </a:r>
            <a:r>
              <a:rPr lang="en-US" altLang="zh-TW" dirty="0" err="1" smtClean="0"/>
              <a:t>dataSet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044856" y="5557962"/>
            <a:ext cx="1081378" cy="270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mapper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301162" y="3447920"/>
            <a:ext cx="3890838" cy="551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Default value/</a:t>
            </a:r>
            <a:r>
              <a:rPr lang="en-US" altLang="zh-TW" dirty="0" err="1" smtClean="0"/>
              <a:t>DataType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 in empty column for NN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6989196" y="4634790"/>
            <a:ext cx="5202803" cy="594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Dictionary, column name as Key, </a:t>
            </a:r>
            <a:br>
              <a:rPr lang="en-US" altLang="zh-TW" sz="1600" dirty="0" smtClean="0"/>
            </a:br>
            <a:r>
              <a:rPr lang="en-US" altLang="zh-TW" sz="1600" dirty="0" smtClean="0"/>
              <a:t>ZIP (1</a:t>
            </a:r>
            <a:r>
              <a:rPr lang="en-US" altLang="zh-TW" sz="1600" baseline="30000" dirty="0" smtClean="0"/>
              <a:t>st </a:t>
            </a:r>
            <a:r>
              <a:rPr lang="en-US" altLang="zh-TW" sz="1600" dirty="0" smtClean="0"/>
              <a:t>Item in first array- 1</a:t>
            </a:r>
            <a:r>
              <a:rPr lang="en-US" altLang="zh-TW" sz="1600" baseline="30000" dirty="0" smtClean="0"/>
              <a:t>st</a:t>
            </a:r>
            <a:r>
              <a:rPr lang="en-US" altLang="zh-TW" sz="1600" dirty="0" smtClean="0"/>
              <a:t> item in Second array)</a:t>
            </a:r>
            <a:endParaRPr lang="zh-TW" altLang="en-US" sz="1600" baseline="30000" dirty="0"/>
          </a:p>
        </p:txBody>
      </p:sp>
      <p:sp>
        <p:nvSpPr>
          <p:cNvPr id="9" name="圓角矩形 8"/>
          <p:cNvSpPr/>
          <p:nvPr/>
        </p:nvSpPr>
        <p:spPr>
          <a:xfrm>
            <a:off x="0" y="4715124"/>
            <a:ext cx="1940117" cy="286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predict amount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33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4802588" y="2301904"/>
            <a:ext cx="1971923" cy="373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Add new feature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40727"/>
            <a:ext cx="9906000" cy="4661961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6050941" y="2301904"/>
            <a:ext cx="5001372" cy="1114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Read data separately for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avoiding memory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Cant read the whole data 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doing gradient descent one batch at a time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491993" y="4802587"/>
            <a:ext cx="2480807" cy="556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Only  the last batch </a:t>
            </a:r>
            <a:br>
              <a:rPr lang="en-US" altLang="zh-TW" dirty="0" smtClean="0"/>
            </a:br>
            <a:r>
              <a:rPr lang="en-US" altLang="zh-TW" dirty="0" smtClean="0"/>
              <a:t>might not be size 512</a:t>
            </a:r>
            <a:endParaRPr lang="zh-TW" altLang="en-US" dirty="0"/>
          </a:p>
        </p:txBody>
      </p:sp>
      <p:sp>
        <p:nvSpPr>
          <p:cNvPr id="2" name="圓角矩形 1"/>
          <p:cNvSpPr/>
          <p:nvPr/>
        </p:nvSpPr>
        <p:spPr>
          <a:xfrm>
            <a:off x="8062623" y="5526157"/>
            <a:ext cx="357013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Return feature and label nodes in the </a:t>
            </a:r>
            <a:r>
              <a:rPr lang="en-US" altLang="zh-TW" dirty="0" err="1" smtClean="0"/>
              <a:t>TensorFlow</a:t>
            </a:r>
            <a:r>
              <a:rPr lang="en-US" altLang="zh-TW" dirty="0" smtClean="0"/>
              <a:t> graph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328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40690" y="2441050"/>
            <a:ext cx="2369488" cy="842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TensorFlow</a:t>
            </a:r>
            <a:r>
              <a:rPr lang="en-US" altLang="zh-TW" dirty="0" smtClean="0"/>
              <a:t> way to read the data instead of pandas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4420925" y="3522428"/>
            <a:ext cx="8746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4245997" y="3824577"/>
            <a:ext cx="2162754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818985" y="5025224"/>
            <a:ext cx="2091193" cy="1033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read training data</a:t>
            </a:r>
            <a:br>
              <a:rPr lang="en-US" altLang="zh-TW" dirty="0" smtClean="0"/>
            </a:br>
            <a:r>
              <a:rPr lang="en-US" altLang="zh-TW" dirty="0" smtClean="0"/>
              <a:t>read valid data</a:t>
            </a:r>
            <a:br>
              <a:rPr lang="en-US" altLang="zh-TW" dirty="0" smtClean="0"/>
            </a:br>
            <a:r>
              <a:rPr lang="en-US" altLang="zh-TW" dirty="0" smtClean="0"/>
              <a:t>read testing data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656568" y="3563216"/>
            <a:ext cx="5017272" cy="294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for every line takes the </a:t>
            </a:r>
            <a:r>
              <a:rPr lang="en-US" altLang="zh-TW" dirty="0" err="1" smtClean="0"/>
              <a:t>decode_csv</a:t>
            </a:r>
            <a:r>
              <a:rPr lang="en-US" altLang="zh-TW" dirty="0" smtClean="0"/>
              <a:t> function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6656568" y="2915624"/>
            <a:ext cx="2719346" cy="214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r>
              <a:rPr lang="en-US" altLang="zh-TW" dirty="0" smtClean="0"/>
              <a:t>eturn features and label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6656568" y="4412975"/>
            <a:ext cx="4006132" cy="341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Read data by epochs and </a:t>
            </a:r>
            <a:r>
              <a:rPr lang="en-US" altLang="zh-TW" dirty="0" err="1" smtClean="0"/>
              <a:t>batch_size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97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629524" y="2950375"/>
            <a:ext cx="4341412" cy="572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derived </a:t>
            </a:r>
            <a:r>
              <a:rPr lang="en-US" altLang="zh-TW" dirty="0" smtClean="0"/>
              <a:t>column, feature engineering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804452" y="2289976"/>
            <a:ext cx="3546282" cy="3101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numeric data for NN calculation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143123" y="4218523"/>
            <a:ext cx="2528515" cy="30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Remove logs/ errors</a:t>
            </a:r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>
            <a:off x="4206240" y="4707173"/>
            <a:ext cx="970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V="1">
            <a:off x="4366592" y="4818490"/>
            <a:ext cx="1604838" cy="12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3760967" y="5869094"/>
            <a:ext cx="739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143122" y="5634211"/>
            <a:ext cx="2528515" cy="30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evaluation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8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4802588" y="2301904"/>
            <a:ext cx="1971923" cy="373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Add new feature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4" y="1853473"/>
            <a:ext cx="9962985" cy="4356495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6830169" y="671066"/>
            <a:ext cx="4635612" cy="1066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NN Training might fail due to large dataset. Fault-tolerant can save training result as backup just in case it crashed</a:t>
            </a:r>
            <a:br>
              <a:rPr lang="en-US" altLang="zh-TW" dirty="0" smtClean="0"/>
            </a:br>
            <a:r>
              <a:rPr lang="en-US" altLang="zh-TW" dirty="0" smtClean="0"/>
              <a:t>Retrain the model by utilizing back up 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16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4802588" y="2301904"/>
            <a:ext cx="1971923" cy="373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Add new feature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776633"/>
            <a:ext cx="9098943" cy="4598466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5064980" y="2421659"/>
            <a:ext cx="6090700" cy="7792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All the worker seeing the same batch data is meaningless. </a:t>
            </a:r>
            <a:br>
              <a:rPr lang="en-US" altLang="zh-TW" dirty="0" smtClean="0"/>
            </a:br>
            <a:r>
              <a:rPr lang="en-US" altLang="zh-TW" dirty="0" smtClean="0"/>
              <a:t>Shuffle it into small piece data to different worker</a:t>
            </a:r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>
            <a:off x="3570136" y="4675367"/>
            <a:ext cx="2027582" cy="79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0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915" y="1805640"/>
            <a:ext cx="9740349" cy="4436134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 flipV="1">
            <a:off x="2918129" y="4548146"/>
            <a:ext cx="1836751" cy="159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五角星形 11"/>
          <p:cNvSpPr/>
          <p:nvPr/>
        </p:nvSpPr>
        <p:spPr>
          <a:xfrm>
            <a:off x="7283395" y="4905956"/>
            <a:ext cx="389614" cy="302150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五角星形 6"/>
          <p:cNvSpPr/>
          <p:nvPr/>
        </p:nvSpPr>
        <p:spPr>
          <a:xfrm>
            <a:off x="2568272" y="4556097"/>
            <a:ext cx="389614" cy="302150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五角星形 7"/>
          <p:cNvSpPr/>
          <p:nvPr/>
        </p:nvSpPr>
        <p:spPr>
          <a:xfrm>
            <a:off x="7283395" y="4136005"/>
            <a:ext cx="389614" cy="302150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五角星形 8"/>
          <p:cNvSpPr/>
          <p:nvPr/>
        </p:nvSpPr>
        <p:spPr>
          <a:xfrm>
            <a:off x="7283395" y="4501764"/>
            <a:ext cx="389614" cy="302150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7816132" y="1097280"/>
            <a:ext cx="2695492" cy="437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Botch works and chief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99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18575"/>
            <a:ext cx="10083324" cy="4315248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603805" y="3840479"/>
            <a:ext cx="13437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4860896" y="0"/>
            <a:ext cx="7331104" cy="1963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Steps, not </a:t>
            </a:r>
            <a:r>
              <a:rPr lang="en-US" altLang="zh-TW" dirty="0" err="1" smtClean="0"/>
              <a:t>eopchs</a:t>
            </a:r>
            <a:r>
              <a:rPr lang="en-US" altLang="zh-TW" dirty="0" smtClean="0"/>
              <a:t> </a:t>
            </a:r>
            <a:r>
              <a:rPr lang="en-US" altLang="zh-TW" dirty="0"/>
              <a:t>with production ready distributed models </a:t>
            </a:r>
            <a:r>
              <a:rPr lang="en-US" altLang="zh-TW" dirty="0" smtClean="0"/>
              <a:t>because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gradient updates from slow workers could get </a:t>
            </a:r>
            <a:r>
              <a:rPr lang="en-US" altLang="zh-TW" dirty="0" smtClean="0"/>
              <a:t>ignored</a:t>
            </a:r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training a model with fresh data will resume from </a:t>
            </a:r>
          </a:p>
          <a:p>
            <a:r>
              <a:rPr lang="en-US" altLang="zh-TW" dirty="0" smtClean="0"/>
              <a:t>     a </a:t>
            </a:r>
            <a:r>
              <a:rPr lang="en-US" altLang="zh-TW" dirty="0"/>
              <a:t>checkpoint corresponding to an earlier number of </a:t>
            </a:r>
          </a:p>
          <a:p>
            <a:r>
              <a:rPr lang="en-US" altLang="zh-TW" dirty="0" smtClean="0"/>
              <a:t>     steps </a:t>
            </a:r>
            <a:r>
              <a:rPr lang="en-US" altLang="zh-TW" dirty="0"/>
              <a:t>and those corresponding </a:t>
            </a:r>
            <a:r>
              <a:rPr lang="en-US" altLang="zh-TW" dirty="0" err="1"/>
              <a:t>hyperparameters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572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45" y="1880969"/>
            <a:ext cx="10259485" cy="4149923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 flipV="1">
            <a:off x="4007457" y="3753016"/>
            <a:ext cx="1041621" cy="7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4886075" y="710340"/>
            <a:ext cx="6357069" cy="903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Training loops will save the model into check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/>
              <a:t>EvalSpec</a:t>
            </a:r>
            <a:r>
              <a:rPr lang="en-US" altLang="zh-TW" dirty="0" smtClean="0"/>
              <a:t> helps deal with overfitting </a:t>
            </a:r>
            <a:br>
              <a:rPr lang="en-US" altLang="zh-TW" dirty="0" smtClean="0"/>
            </a:br>
            <a:r>
              <a:rPr lang="en-US" altLang="zh-TW" dirty="0" smtClean="0"/>
              <a:t>by loading the </a:t>
            </a:r>
            <a:r>
              <a:rPr lang="en-US" altLang="zh-TW" dirty="0" err="1" smtClean="0"/>
              <a:t>hyperparameters</a:t>
            </a:r>
            <a:r>
              <a:rPr lang="en-US" altLang="zh-TW" dirty="0" smtClean="0"/>
              <a:t> from checkpoint</a:t>
            </a:r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5939624" y="2282025"/>
            <a:ext cx="1916264" cy="79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1249680" y="2767054"/>
            <a:ext cx="2352261" cy="9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5359179" y="3967701"/>
            <a:ext cx="2496709" cy="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圓角矩形 13"/>
          <p:cNvSpPr/>
          <p:nvPr/>
        </p:nvSpPr>
        <p:spPr>
          <a:xfrm>
            <a:off x="7164124" y="3391387"/>
            <a:ext cx="3204377" cy="564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read data from GCP </a:t>
            </a:r>
            <a:br>
              <a:rPr lang="en-US" altLang="zh-TW" dirty="0" smtClean="0"/>
            </a:br>
            <a:r>
              <a:rPr lang="en-US" altLang="zh-TW" dirty="0" smtClean="0"/>
              <a:t>bucket /cloud store/big query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39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4162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51128"/>
            <a:ext cx="9770828" cy="44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48068"/>
            <a:ext cx="9906000" cy="419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2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945712" y="1256307"/>
            <a:ext cx="4913906" cy="589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m</a:t>
            </a:r>
            <a:r>
              <a:rPr lang="en-US" altLang="zh-TW" dirty="0" smtClean="0"/>
              <a:t>ore robust way to train data :</a:t>
            </a:r>
            <a:r>
              <a:rPr lang="zh-TW" altLang="en-US" dirty="0" smtClean="0"/>
              <a:t>　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train_and_evaluate</a:t>
            </a:r>
            <a:r>
              <a:rPr lang="en-US" altLang="zh-TW" dirty="0" smtClean="0"/>
              <a:t> loop on multiple machines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745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0654748" y="1256306"/>
            <a:ext cx="1319916" cy="589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The same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5861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0654748" y="1256306"/>
            <a:ext cx="1319916" cy="589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The same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6266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139148" y="1606163"/>
            <a:ext cx="1916264" cy="159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2162755" y="4293704"/>
            <a:ext cx="580445" cy="79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2055412" y="4851620"/>
            <a:ext cx="580445" cy="79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2822713" y="5362123"/>
            <a:ext cx="282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hlinkClick r:id="rId3"/>
          </p:cNvPr>
          <p:cNvCxnSpPr/>
          <p:nvPr/>
        </p:nvCxnSpPr>
        <p:spPr>
          <a:xfrm>
            <a:off x="1932167" y="5511726"/>
            <a:ext cx="2870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/>
          <p:cNvSpPr/>
          <p:nvPr/>
        </p:nvSpPr>
        <p:spPr>
          <a:xfrm>
            <a:off x="4699221" y="5212520"/>
            <a:ext cx="4723075" cy="2992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Vital for deploying model as </a:t>
            </a:r>
            <a:r>
              <a:rPr lang="en-US" altLang="zh-TW" dirty="0" err="1" smtClean="0"/>
              <a:t>json</a:t>
            </a:r>
            <a:r>
              <a:rPr lang="en-US" altLang="zh-TW" dirty="0" smtClean="0"/>
              <a:t> data</a:t>
            </a:r>
            <a:endParaRPr lang="zh-TW" altLang="en-US" dirty="0"/>
          </a:p>
        </p:txBody>
      </p:sp>
      <p:sp>
        <p:nvSpPr>
          <p:cNvPr id="27" name="圓角矩形 26"/>
          <p:cNvSpPr/>
          <p:nvPr/>
        </p:nvSpPr>
        <p:spPr>
          <a:xfrm>
            <a:off x="4699221" y="5584464"/>
            <a:ext cx="6048990" cy="663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After TF frame work is set, </a:t>
            </a:r>
            <a:br>
              <a:rPr lang="en-US" altLang="zh-TW" dirty="0" smtClean="0"/>
            </a:br>
            <a:r>
              <a:rPr lang="en-US" altLang="zh-TW" dirty="0" smtClean="0"/>
              <a:t>call </a:t>
            </a:r>
            <a:r>
              <a:rPr lang="en-US" altLang="zh-TW" dirty="0" err="1" smtClean="0"/>
              <a:t>train_and_evaluate</a:t>
            </a:r>
            <a:r>
              <a:rPr lang="en-US" altLang="zh-TW" dirty="0" smtClean="0"/>
              <a:t>(estimator, </a:t>
            </a:r>
            <a:r>
              <a:rPr lang="en-US" altLang="zh-TW" dirty="0" err="1" smtClean="0"/>
              <a:t>train_spec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eval_spec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71579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692316" y="1341475"/>
            <a:ext cx="4596063" cy="8903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At this point, </a:t>
            </a:r>
            <a:br>
              <a:rPr lang="en-US" altLang="zh-TW" dirty="0" smtClean="0"/>
            </a:br>
            <a:r>
              <a:rPr lang="en-US" altLang="zh-TW" dirty="0" smtClean="0"/>
              <a:t>it’s all about tuning a robust training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348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40118"/>
            <a:ext cx="9826487" cy="432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smtClean="0"/>
              <a:t> ML concept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86592"/>
            <a:ext cx="9444824" cy="427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56596</TotalTime>
  <Words>496</Words>
  <Application>Microsoft Office PowerPoint</Application>
  <PresentationFormat>寬螢幕</PresentationFormat>
  <Paragraphs>144</Paragraphs>
  <Slides>74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74</vt:i4>
      </vt:variant>
    </vt:vector>
  </HeadingPairs>
  <TitlesOfParts>
    <vt:vector size="81" baseType="lpstr">
      <vt:lpstr>微軟正黑體</vt:lpstr>
      <vt:lpstr>新細明體</vt:lpstr>
      <vt:lpstr>Arial</vt:lpstr>
      <vt:lpstr>Calibri</vt:lpstr>
      <vt:lpstr>Calibri Light</vt:lpstr>
      <vt:lpstr>1_Office 佈景主題</vt:lpstr>
      <vt:lpstr>1_回顧</vt:lpstr>
      <vt:lpstr>PowerPoint 簡報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 ML concept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ML concept</vt:lpstr>
      <vt:lpstr> ML concept</vt:lpstr>
      <vt:lpstr> ML concept</vt:lpstr>
      <vt:lpstr> ML concept</vt:lpstr>
      <vt:lpstr> ML concept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ML concept</vt:lpstr>
      <vt:lpstr> ML concept</vt:lpstr>
      <vt:lpstr> ML concept</vt:lpstr>
      <vt:lpstr> ML concept</vt:lpstr>
      <vt:lpstr> ML concept</vt:lpstr>
      <vt:lpstr>PowerPoint 簡報</vt:lpstr>
      <vt:lpstr>PowerPoint 簡報</vt:lpstr>
      <vt:lpstr>PowerPoint 簡報</vt:lpstr>
      <vt:lpstr>PowerPoint 簡報</vt:lpstr>
      <vt:lpstr>PowerPoint 簡報</vt:lpstr>
      <vt:lpstr> ML concept</vt:lpstr>
      <vt:lpstr> ML concept</vt:lpstr>
      <vt:lpstr> ML concept</vt:lpstr>
      <vt:lpstr>PowerPoint 簡報</vt:lpstr>
      <vt:lpstr>PowerPoint 簡報</vt:lpstr>
      <vt:lpstr> ML concept</vt:lpstr>
      <vt:lpstr> ML concept</vt:lpstr>
      <vt:lpstr> ML concept</vt:lpstr>
      <vt:lpstr> ML concept</vt:lpstr>
      <vt:lpstr> ML concept</vt:lpstr>
      <vt:lpstr> ML concept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PoHsiang Chang</dc:creator>
  <cp:lastModifiedBy>Windows 使用者</cp:lastModifiedBy>
  <cp:revision>355</cp:revision>
  <dcterms:created xsi:type="dcterms:W3CDTF">2018-11-16T06:29:05Z</dcterms:created>
  <dcterms:modified xsi:type="dcterms:W3CDTF">2019-02-18T01:56:08Z</dcterms:modified>
</cp:coreProperties>
</file>